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3" r:id="rId18"/>
    <p:sldId id="272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9A5E3-EF1A-7046-A617-B3CB7A6393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CSS and SASS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19D09-CD5B-7C40-ABE8-BFBEBEA6AF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I’ve learnt from the </a:t>
            </a:r>
            <a:r>
              <a:rPr lang="en-US" dirty="0" err="1"/>
              <a:t>Natours</a:t>
            </a:r>
            <a:r>
              <a:rPr lang="en-US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4213894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2E670-2382-984F-9A5D-51D35F831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FD45B-CBED-F84F-9409-C94BB3D94B39}"/>
              </a:ext>
            </a:extLst>
          </p:cNvPr>
          <p:cNvSpPr txBox="1"/>
          <p:nvPr/>
        </p:nvSpPr>
        <p:spPr>
          <a:xfrm>
            <a:off x="1606378" y="383059"/>
            <a:ext cx="771061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&amp;__shape {</a:t>
            </a:r>
          </a:p>
          <a:p>
            <a:r>
              <a:rPr lang="en-GB" dirty="0"/>
              <a:t>	width: 15rem;</a:t>
            </a:r>
          </a:p>
          <a:p>
            <a:r>
              <a:rPr lang="en-GB" dirty="0"/>
              <a:t>	height: 15rem;</a:t>
            </a:r>
          </a:p>
          <a:p>
            <a:r>
              <a:rPr lang="en-GB" dirty="0"/>
              <a:t>	</a:t>
            </a:r>
            <a:r>
              <a:rPr lang="en-GB" dirty="0" err="1"/>
              <a:t>float:left</a:t>
            </a:r>
            <a:r>
              <a:rPr lang="en-GB" dirty="0"/>
              <a:t>;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translateX</a:t>
            </a:r>
            <a:r>
              <a:rPr lang="en-GB" dirty="0"/>
              <a:t>(-3rem) </a:t>
            </a:r>
            <a:r>
              <a:rPr lang="en-GB" dirty="0" err="1"/>
              <a:t>skewX</a:t>
            </a:r>
            <a:r>
              <a:rPr lang="en-GB" dirty="0"/>
              <a:t>(12deg);</a:t>
            </a:r>
          </a:p>
          <a:p>
            <a:r>
              <a:rPr lang="en-GB" dirty="0"/>
              <a:t>	position: relative;</a:t>
            </a:r>
          </a:p>
          <a:p>
            <a:r>
              <a:rPr lang="en-GB" dirty="0"/>
              <a:t>	border-radius: 50%;</a:t>
            </a:r>
          </a:p>
          <a:p>
            <a:br>
              <a:rPr lang="en-GB" dirty="0"/>
            </a:br>
            <a:r>
              <a:rPr lang="en-GB" dirty="0"/>
              <a:t>	@supports (clip-path: circle()) or (-</a:t>
            </a:r>
            <a:r>
              <a:rPr lang="en-GB" dirty="0" err="1"/>
              <a:t>webkit</a:t>
            </a:r>
            <a:r>
              <a:rPr lang="en-GB" dirty="0"/>
              <a:t>-clip-path: circle()) {</a:t>
            </a:r>
          </a:p>
          <a:p>
            <a:r>
              <a:rPr lang="en-GB" dirty="0"/>
              <a:t>		-</a:t>
            </a:r>
            <a:r>
              <a:rPr lang="en-GB" dirty="0" err="1"/>
              <a:t>webkit</a:t>
            </a:r>
            <a:r>
              <a:rPr lang="en-GB" dirty="0"/>
              <a:t>-clip-path: circle(50% at 50% 50%);</a:t>
            </a:r>
          </a:p>
          <a:p>
            <a:r>
              <a:rPr lang="en-GB" dirty="0"/>
              <a:t>		clip-path: circle(50% at 50% 50%);</a:t>
            </a:r>
          </a:p>
          <a:p>
            <a:r>
              <a:rPr lang="en-GB" dirty="0"/>
              <a:t>		-</a:t>
            </a:r>
            <a:r>
              <a:rPr lang="en-GB" dirty="0" err="1"/>
              <a:t>webkit</a:t>
            </a:r>
            <a:r>
              <a:rPr lang="en-GB" dirty="0"/>
              <a:t>-shape-outside: circle(50% at 50% 50%);</a:t>
            </a:r>
          </a:p>
          <a:p>
            <a:r>
              <a:rPr lang="en-GB" dirty="0"/>
              <a:t>		shape-outside: circle(50% at 50% 50%); //defines where the 				content flows outside the element</a:t>
            </a:r>
          </a:p>
          <a:p>
            <a:r>
              <a:rPr lang="en-GB" dirty="0"/>
              <a:t>		border-radius: none;</a:t>
            </a:r>
          </a:p>
          <a:p>
            <a:r>
              <a:rPr lang="en-GB" dirty="0"/>
              <a:t>	}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0BA4D0F-514E-7F44-BF1A-F96DF5496B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5525" y="5302716"/>
            <a:ext cx="7796212" cy="1303049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68C1FA-0666-4245-A832-919F15D40D01}"/>
              </a:ext>
            </a:extLst>
          </p:cNvPr>
          <p:cNvSpPr txBox="1"/>
          <p:nvPr/>
        </p:nvSpPr>
        <p:spPr>
          <a:xfrm>
            <a:off x="7941365" y="1769165"/>
            <a:ext cx="3468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Graceful degradation – only applied if supported by browser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73C82D7-EFC7-3F44-82D2-14D6D701D6E9}"/>
              </a:ext>
            </a:extLst>
          </p:cNvPr>
          <p:cNvCxnSpPr/>
          <p:nvPr/>
        </p:nvCxnSpPr>
        <p:spPr>
          <a:xfrm flipH="1">
            <a:off x="3210339" y="2092330"/>
            <a:ext cx="4621696" cy="5713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405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B2D90-2FF2-3841-A3CE-AEC9B4EB1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CAA924-E299-3948-AEC6-C50498646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378878"/>
            <a:ext cx="7796212" cy="32972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8811F5-FFA6-B94A-8C81-D8058DA0D2B3}"/>
              </a:ext>
            </a:extLst>
          </p:cNvPr>
          <p:cNvSpPr txBox="1"/>
          <p:nvPr/>
        </p:nvSpPr>
        <p:spPr>
          <a:xfrm>
            <a:off x="1581665" y="454124"/>
            <a:ext cx="792068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&amp;:hover &amp;__caption {</a:t>
            </a:r>
          </a:p>
          <a:p>
            <a:r>
              <a:rPr lang="en-GB" dirty="0"/>
              <a:t>	opacity: 1;</a:t>
            </a:r>
          </a:p>
          <a:p>
            <a:r>
              <a:rPr lang="en-GB" dirty="0"/>
              <a:t>	transform: translate(-50%, -50%);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&amp;:hover &amp;__</a:t>
            </a:r>
            <a:r>
              <a:rPr lang="en-GB" dirty="0" err="1"/>
              <a:t>img</a:t>
            </a:r>
            <a:r>
              <a:rPr lang="en-GB" dirty="0"/>
              <a:t> {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translateX</a:t>
            </a:r>
            <a:r>
              <a:rPr lang="en-GB" dirty="0"/>
              <a:t>(-4rem) scale(1); </a:t>
            </a:r>
          </a:p>
          <a:p>
            <a:r>
              <a:rPr lang="en-GB" dirty="0"/>
              <a:t>	filter: blur(3px) brightness(80%);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7BE9A2C-BE17-0943-BF1F-DD8EC76DCB5A}"/>
              </a:ext>
            </a:extLst>
          </p:cNvPr>
          <p:cNvCxnSpPr/>
          <p:nvPr/>
        </p:nvCxnSpPr>
        <p:spPr>
          <a:xfrm>
            <a:off x="4176584" y="2743200"/>
            <a:ext cx="852616" cy="15322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812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2E670-2382-984F-9A5D-51D35F831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FD45B-CBED-F84F-9409-C94BB3D94B39}"/>
              </a:ext>
            </a:extLst>
          </p:cNvPr>
          <p:cNvSpPr txBox="1"/>
          <p:nvPr/>
        </p:nvSpPr>
        <p:spPr>
          <a:xfrm>
            <a:off x="1606378" y="383059"/>
            <a:ext cx="7710617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&lt;video class="</a:t>
            </a:r>
            <a:r>
              <a:rPr lang="en-GB" dirty="0" err="1"/>
              <a:t>bg</a:t>
            </a:r>
            <a:r>
              <a:rPr lang="en-GB" dirty="0"/>
              <a:t>-</a:t>
            </a:r>
            <a:r>
              <a:rPr lang="en-GB" dirty="0" err="1"/>
              <a:t>video__content</a:t>
            </a:r>
            <a:r>
              <a:rPr lang="en-GB" dirty="0"/>
              <a:t>" </a:t>
            </a:r>
            <a:r>
              <a:rPr lang="en-GB" dirty="0" err="1"/>
              <a:t>autoplay</a:t>
            </a:r>
            <a:r>
              <a:rPr lang="en-GB" dirty="0"/>
              <a:t> muted loop&gt;</a:t>
            </a:r>
          </a:p>
          <a:p>
            <a:r>
              <a:rPr lang="en-GB" dirty="0"/>
              <a:t>	&lt;source </a:t>
            </a:r>
            <a:r>
              <a:rPr lang="en-GB" dirty="0" err="1"/>
              <a:t>src</a:t>
            </a:r>
            <a:r>
              <a:rPr lang="en-GB" dirty="0"/>
              <a:t>="</a:t>
            </a:r>
            <a:r>
              <a:rPr lang="en-GB" dirty="0" err="1"/>
              <a:t>img</a:t>
            </a:r>
            <a:r>
              <a:rPr lang="en-GB" dirty="0"/>
              <a:t>/video.mp4" type="video/mp4"&gt;</a:t>
            </a:r>
          </a:p>
          <a:p>
            <a:r>
              <a:rPr lang="en-GB" dirty="0"/>
              <a:t>	&lt;source </a:t>
            </a:r>
            <a:r>
              <a:rPr lang="en-GB" dirty="0" err="1"/>
              <a:t>src</a:t>
            </a:r>
            <a:r>
              <a:rPr lang="en-GB" dirty="0"/>
              <a:t>="</a:t>
            </a:r>
            <a:r>
              <a:rPr lang="en-GB" dirty="0" err="1"/>
              <a:t>img</a:t>
            </a:r>
            <a:r>
              <a:rPr lang="en-GB" dirty="0"/>
              <a:t>/</a:t>
            </a:r>
            <a:r>
              <a:rPr lang="en-GB" dirty="0" err="1"/>
              <a:t>video.webm</a:t>
            </a:r>
            <a:r>
              <a:rPr lang="en-GB" dirty="0"/>
              <a:t>" type="video/</a:t>
            </a:r>
            <a:r>
              <a:rPr lang="en-GB" dirty="0" err="1"/>
              <a:t>webm</a:t>
            </a:r>
            <a:r>
              <a:rPr lang="en-GB" dirty="0"/>
              <a:t>"&gt;</a:t>
            </a:r>
          </a:p>
          <a:p>
            <a:r>
              <a:rPr lang="en-GB" dirty="0"/>
              <a:t>	Your browser is not supported!</a:t>
            </a:r>
          </a:p>
          <a:p>
            <a:r>
              <a:rPr lang="en-GB" dirty="0"/>
              <a:t>&lt;/video&gt;</a:t>
            </a:r>
          </a:p>
          <a:p>
            <a:endParaRPr lang="en-US" dirty="0"/>
          </a:p>
          <a:p>
            <a:r>
              <a:rPr lang="en-GB" dirty="0"/>
              <a:t>.</a:t>
            </a:r>
            <a:r>
              <a:rPr lang="en-GB" dirty="0" err="1"/>
              <a:t>bg</a:t>
            </a:r>
            <a:r>
              <a:rPr lang="en-GB" dirty="0"/>
              <a:t>-video {</a:t>
            </a:r>
          </a:p>
          <a:p>
            <a:r>
              <a:rPr lang="en-GB" dirty="0"/>
              <a:t>	position: absolute;</a:t>
            </a:r>
          </a:p>
          <a:p>
            <a:r>
              <a:rPr lang="en-GB" dirty="0"/>
              <a:t>	top: 0;</a:t>
            </a:r>
          </a:p>
          <a:p>
            <a:r>
              <a:rPr lang="en-GB" dirty="0"/>
              <a:t>	left: 0;</a:t>
            </a:r>
          </a:p>
          <a:p>
            <a:r>
              <a:rPr lang="en-GB" dirty="0"/>
              <a:t>	height: 100%;</a:t>
            </a:r>
          </a:p>
          <a:p>
            <a:r>
              <a:rPr lang="en-GB" dirty="0"/>
              <a:t>	width: 100%;</a:t>
            </a:r>
          </a:p>
          <a:p>
            <a:r>
              <a:rPr lang="en-GB" dirty="0"/>
              <a:t>	z-index: -1; //low number to ensure it's behind all the other elements</a:t>
            </a:r>
          </a:p>
          <a:p>
            <a:r>
              <a:rPr lang="en-GB" dirty="0"/>
              <a:t>	opacity: .15;</a:t>
            </a:r>
          </a:p>
          <a:p>
            <a:r>
              <a:rPr lang="en-GB" dirty="0"/>
              <a:t>	overflow: hidden; //stops the video overflowing it's parent element</a:t>
            </a:r>
          </a:p>
          <a:p>
            <a:br>
              <a:rPr lang="en-GB" dirty="0"/>
            </a:br>
            <a:r>
              <a:rPr lang="en-GB" dirty="0"/>
              <a:t>	&amp;__content {</a:t>
            </a:r>
          </a:p>
          <a:p>
            <a:r>
              <a:rPr lang="en-GB" dirty="0"/>
              <a:t>		height: 100%;</a:t>
            </a:r>
          </a:p>
          <a:p>
            <a:r>
              <a:rPr lang="en-GB" dirty="0"/>
              <a:t>		width: 100%;</a:t>
            </a:r>
          </a:p>
          <a:p>
            <a:r>
              <a:rPr lang="en-GB" dirty="0"/>
              <a:t>		object-fit: cover; //element fills the entire parent while maintaining 			it's aspect ratio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01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A20E-B645-CE48-9D26-5DD1C584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99C1B0-529C-9147-AAC1-13AA490D1CFA}"/>
              </a:ext>
            </a:extLst>
          </p:cNvPr>
          <p:cNvSpPr txBox="1"/>
          <p:nvPr/>
        </p:nvSpPr>
        <p:spPr>
          <a:xfrm>
            <a:off x="1537610" y="380011"/>
            <a:ext cx="66850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&lt;input type="text" class="</a:t>
            </a:r>
            <a:r>
              <a:rPr lang="en-GB" dirty="0" err="1"/>
              <a:t>form__input</a:t>
            </a:r>
            <a:r>
              <a:rPr lang="en-GB" dirty="0"/>
              <a:t>" placeholder="Full name" 	id="name" required&gt;</a:t>
            </a:r>
          </a:p>
          <a:p>
            <a:r>
              <a:rPr lang="en-GB" dirty="0"/>
              <a:t>&lt;label for="name" class="</a:t>
            </a:r>
            <a:r>
              <a:rPr lang="en-GB" dirty="0" err="1"/>
              <a:t>form__label</a:t>
            </a:r>
            <a:r>
              <a:rPr lang="en-GB" dirty="0"/>
              <a:t>"&gt;Full name&lt;/label&gt;</a:t>
            </a:r>
          </a:p>
          <a:p>
            <a:endParaRPr lang="en-GB" dirty="0"/>
          </a:p>
          <a:p>
            <a:r>
              <a:rPr lang="en-GB" dirty="0"/>
              <a:t>&amp;__</a:t>
            </a:r>
            <a:r>
              <a:rPr lang="en-GB" dirty="0" err="1"/>
              <a:t>input:placeholder-shown</a:t>
            </a:r>
            <a:r>
              <a:rPr lang="en-GB" dirty="0"/>
              <a:t> + &amp;__label { </a:t>
            </a:r>
          </a:p>
          <a:p>
            <a:r>
              <a:rPr lang="en-GB" dirty="0"/>
              <a:t>	// + is used to specify the adjacent/next sibling, </a:t>
            </a:r>
          </a:p>
          <a:p>
            <a:r>
              <a:rPr lang="en-GB" dirty="0"/>
              <a:t>	// can also use ~ for a general sibling selector if there are 			more siblings in between</a:t>
            </a:r>
          </a:p>
          <a:p>
            <a:r>
              <a:rPr lang="en-GB" dirty="0"/>
              <a:t>	opacity: 0; //need to specify this as well as the visibility as 			want to animate the effect</a:t>
            </a:r>
          </a:p>
          <a:p>
            <a:r>
              <a:rPr lang="en-GB" dirty="0"/>
              <a:t>	visibility: hidden;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translateY</a:t>
            </a:r>
            <a:r>
              <a:rPr lang="en-GB" dirty="0"/>
              <a:t>(-4rem);</a:t>
            </a:r>
          </a:p>
          <a:p>
            <a:r>
              <a:rPr lang="en-GB" dirty="0"/>
              <a:t>}</a:t>
            </a:r>
          </a:p>
          <a:p>
            <a:endParaRPr lang="en-GB" dirty="0"/>
          </a:p>
          <a:p>
            <a:endParaRPr lang="en-US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E07E64F-B920-444B-9EB5-B2EEBE3BC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4445" y="3803567"/>
            <a:ext cx="7796212" cy="2985314"/>
          </a:xfr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2EFC2FD-7EF8-C24E-A022-14007B53A924}"/>
              </a:ext>
            </a:extLst>
          </p:cNvPr>
          <p:cNvCxnSpPr>
            <a:cxnSpLocks/>
          </p:cNvCxnSpPr>
          <p:nvPr/>
        </p:nvCxnSpPr>
        <p:spPr>
          <a:xfrm>
            <a:off x="2723322" y="3727174"/>
            <a:ext cx="1502689" cy="9001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D86AEC1-1AEB-D249-8160-0EF3E2F80747}"/>
              </a:ext>
            </a:extLst>
          </p:cNvPr>
          <p:cNvSpPr txBox="1"/>
          <p:nvPr/>
        </p:nvSpPr>
        <p:spPr>
          <a:xfrm>
            <a:off x="8222616" y="3357842"/>
            <a:ext cx="2630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custom radio buttons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5293218-3650-5F4E-9C97-47CDCEE3C3FF}"/>
              </a:ext>
            </a:extLst>
          </p:cNvPr>
          <p:cNvCxnSpPr>
            <a:stCxn id="19" idx="1"/>
          </p:cNvCxnSpPr>
          <p:nvPr/>
        </p:nvCxnSpPr>
        <p:spPr>
          <a:xfrm flipH="1">
            <a:off x="5218043" y="3542508"/>
            <a:ext cx="3004573" cy="19522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313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A20E-B645-CE48-9D26-5DD1C584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99C1B0-529C-9147-AAC1-13AA490D1CFA}"/>
              </a:ext>
            </a:extLst>
          </p:cNvPr>
          <p:cNvSpPr txBox="1"/>
          <p:nvPr/>
        </p:nvSpPr>
        <p:spPr>
          <a:xfrm>
            <a:off x="1477974" y="300498"/>
            <a:ext cx="963397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&amp;__radio-group {</a:t>
            </a:r>
          </a:p>
          <a:p>
            <a:r>
              <a:rPr lang="en-GB" sz="1600" dirty="0"/>
              <a:t>	width: 49%;</a:t>
            </a:r>
          </a:p>
          <a:p>
            <a:r>
              <a:rPr lang="en-GB" sz="1600" dirty="0"/>
              <a:t>	display: inline-block;</a:t>
            </a:r>
          </a:p>
          <a:p>
            <a:br>
              <a:rPr lang="en-GB" sz="1600" dirty="0"/>
            </a:br>
            <a:r>
              <a:rPr lang="en-GB" sz="1600" dirty="0"/>
              <a:t>&amp;__radio-input {</a:t>
            </a:r>
          </a:p>
          <a:p>
            <a:r>
              <a:rPr lang="en-GB" sz="1600" dirty="0"/>
              <a:t>	display: none;</a:t>
            </a:r>
          </a:p>
          <a:p>
            <a:r>
              <a:rPr lang="en-GB" sz="1600" dirty="0"/>
              <a:t>}</a:t>
            </a:r>
          </a:p>
          <a:p>
            <a:br>
              <a:rPr lang="en-GB" sz="1600" dirty="0"/>
            </a:br>
            <a:r>
              <a:rPr lang="en-GB" sz="1600" dirty="0"/>
              <a:t>&amp;__radio-label {</a:t>
            </a:r>
          </a:p>
          <a:p>
            <a:r>
              <a:rPr lang="en-GB" sz="1600" dirty="0"/>
              <a:t>	font-size: $default-font-size;</a:t>
            </a:r>
          </a:p>
          <a:p>
            <a:r>
              <a:rPr lang="en-GB" sz="1600" dirty="0"/>
              <a:t>	cursor: pointer;</a:t>
            </a:r>
          </a:p>
          <a:p>
            <a:r>
              <a:rPr lang="en-GB" sz="1600" dirty="0"/>
              <a:t>	position: relative;</a:t>
            </a:r>
          </a:p>
          <a:p>
            <a:r>
              <a:rPr lang="en-GB" sz="1600" dirty="0"/>
              <a:t>	padding-left: 4.5rem;</a:t>
            </a:r>
          </a:p>
          <a:p>
            <a:r>
              <a:rPr lang="en-GB" sz="1600" dirty="0"/>
              <a:t>}</a:t>
            </a:r>
          </a:p>
          <a:p>
            <a:br>
              <a:rPr lang="en-GB" sz="1600" dirty="0"/>
            </a:br>
            <a:r>
              <a:rPr lang="en-GB" sz="1600" dirty="0"/>
              <a:t>&amp;__radio-button {</a:t>
            </a:r>
          </a:p>
          <a:p>
            <a:r>
              <a:rPr lang="en-GB" sz="1600" dirty="0"/>
              <a:t>	height: 3rem;</a:t>
            </a:r>
          </a:p>
          <a:p>
            <a:r>
              <a:rPr lang="en-GB" sz="1600" dirty="0"/>
              <a:t>	width: 3rem;</a:t>
            </a:r>
          </a:p>
          <a:p>
            <a:r>
              <a:rPr lang="en-GB" sz="1600" dirty="0"/>
              <a:t>	border: 5px solid $</a:t>
            </a:r>
            <a:r>
              <a:rPr lang="en-GB" sz="1600" dirty="0" err="1"/>
              <a:t>color</a:t>
            </a:r>
            <a:r>
              <a:rPr lang="en-GB" sz="1600" dirty="0"/>
              <a:t>-primary;</a:t>
            </a:r>
          </a:p>
          <a:p>
            <a:r>
              <a:rPr lang="en-GB" sz="1600" dirty="0"/>
              <a:t>	border-radius: 50%;</a:t>
            </a:r>
          </a:p>
          <a:p>
            <a:r>
              <a:rPr lang="en-GB" sz="1600" dirty="0"/>
              <a:t>	display: inline-block;</a:t>
            </a:r>
          </a:p>
          <a:p>
            <a:r>
              <a:rPr lang="en-GB" sz="1600" dirty="0"/>
              <a:t>	position: absolute;</a:t>
            </a:r>
          </a:p>
          <a:p>
            <a:r>
              <a:rPr lang="en-GB" sz="1600" dirty="0"/>
              <a:t>	left: 0;</a:t>
            </a:r>
          </a:p>
          <a:p>
            <a:r>
              <a:rPr lang="en-GB" sz="1600" dirty="0"/>
              <a:t>	top: -.4rem;</a:t>
            </a:r>
          </a:p>
        </p:txBody>
      </p:sp>
    </p:spTree>
    <p:extLst>
      <p:ext uri="{BB962C8B-B14F-4D97-AF65-F5344CB8AC3E}">
        <p14:creationId xmlns:p14="http://schemas.microsoft.com/office/powerpoint/2010/main" val="878499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A20E-B645-CE48-9D26-5DD1C584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99C1B0-529C-9147-AAC1-13AA490D1CFA}"/>
              </a:ext>
            </a:extLst>
          </p:cNvPr>
          <p:cNvSpPr txBox="1"/>
          <p:nvPr/>
        </p:nvSpPr>
        <p:spPr>
          <a:xfrm>
            <a:off x="1487913" y="708003"/>
            <a:ext cx="963397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GB" sz="1600" dirty="0"/>
            </a:br>
            <a:r>
              <a:rPr lang="en-GB" sz="1600" dirty="0"/>
              <a:t>	&amp;::after {</a:t>
            </a:r>
          </a:p>
          <a:p>
            <a:r>
              <a:rPr lang="en-GB" sz="1600" dirty="0"/>
              <a:t>		content: "";</a:t>
            </a:r>
          </a:p>
          <a:p>
            <a:r>
              <a:rPr lang="en-GB" sz="1600" dirty="0"/>
              <a:t>		display: block;</a:t>
            </a:r>
          </a:p>
          <a:p>
            <a:r>
              <a:rPr lang="en-GB" sz="1600" dirty="0"/>
              <a:t>		height: 1.3rem;</a:t>
            </a:r>
          </a:p>
          <a:p>
            <a:r>
              <a:rPr lang="en-GB" sz="1600" dirty="0"/>
              <a:t>		width: 1.3rem;</a:t>
            </a:r>
          </a:p>
          <a:p>
            <a:r>
              <a:rPr lang="en-GB" sz="1600" dirty="0"/>
              <a:t>		border-radius: 50%;</a:t>
            </a:r>
          </a:p>
          <a:p>
            <a:r>
              <a:rPr lang="en-GB" sz="1600" dirty="0"/>
              <a:t>		@include </a:t>
            </a:r>
            <a:r>
              <a:rPr lang="en-GB" sz="1600" dirty="0" err="1"/>
              <a:t>centerHorizontalVertical</a:t>
            </a:r>
            <a:r>
              <a:rPr lang="en-GB" sz="1600" dirty="0"/>
              <a:t>;</a:t>
            </a:r>
          </a:p>
          <a:p>
            <a:r>
              <a:rPr lang="en-GB" sz="1600" dirty="0"/>
              <a:t>		background-</a:t>
            </a:r>
            <a:r>
              <a:rPr lang="en-GB" sz="1600" dirty="0" err="1"/>
              <a:t>color</a:t>
            </a:r>
            <a:r>
              <a:rPr lang="en-GB" sz="1600" dirty="0"/>
              <a:t>: $</a:t>
            </a:r>
            <a:r>
              <a:rPr lang="en-GB" sz="1600" dirty="0" err="1"/>
              <a:t>color</a:t>
            </a:r>
            <a:r>
              <a:rPr lang="en-GB" sz="1600" dirty="0"/>
              <a:t>-primary;</a:t>
            </a:r>
          </a:p>
          <a:p>
            <a:r>
              <a:rPr lang="en-GB" sz="1600" dirty="0"/>
              <a:t>		opacity: 0;</a:t>
            </a:r>
          </a:p>
          <a:p>
            <a:r>
              <a:rPr lang="en-GB" sz="1600" dirty="0"/>
              <a:t>		transition: opacity .2s;</a:t>
            </a:r>
          </a:p>
          <a:p>
            <a:r>
              <a:rPr lang="en-GB" sz="1600" dirty="0"/>
              <a:t>	}</a:t>
            </a:r>
          </a:p>
          <a:p>
            <a:r>
              <a:rPr lang="en-GB" sz="1600" dirty="0"/>
              <a:t>}</a:t>
            </a:r>
          </a:p>
          <a:p>
            <a:br>
              <a:rPr lang="en-GB" sz="1600" dirty="0"/>
            </a:br>
            <a:r>
              <a:rPr lang="en-GB" sz="1600" dirty="0"/>
              <a:t>&amp;__</a:t>
            </a:r>
            <a:r>
              <a:rPr lang="en-GB" sz="1600" dirty="0" err="1"/>
              <a:t>radio-input:checked</a:t>
            </a:r>
            <a:r>
              <a:rPr lang="en-GB" sz="1600" dirty="0"/>
              <a:t> ~ &amp;__radio-label &amp;__radio-button::after {</a:t>
            </a:r>
          </a:p>
          <a:p>
            <a:r>
              <a:rPr lang="en-GB" sz="1600" dirty="0"/>
              <a:t>	opacity: 1;</a:t>
            </a:r>
          </a:p>
          <a:p>
            <a:r>
              <a:rPr lang="en-GB" sz="1600" dirty="0"/>
              <a:t>}</a:t>
            </a:r>
          </a:p>
          <a:p>
            <a:endParaRPr lang="en-GB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87089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9BEDF-46DD-0440-90C7-B4673CC42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DF4A91-7A0C-6846-9A8D-E45839640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5104" y="4710236"/>
            <a:ext cx="7093684" cy="201356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2A2212-67C8-A748-86FA-D539A8D488D9}"/>
              </a:ext>
            </a:extLst>
          </p:cNvPr>
          <p:cNvSpPr txBox="1"/>
          <p:nvPr/>
        </p:nvSpPr>
        <p:spPr>
          <a:xfrm>
            <a:off x="1445741" y="123568"/>
            <a:ext cx="499212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&amp;__item {</a:t>
            </a:r>
          </a:p>
          <a:p>
            <a:r>
              <a:rPr lang="en-GB" dirty="0"/>
              <a:t>	display: inline-block;</a:t>
            </a:r>
          </a:p>
          <a:p>
            <a:br>
              <a:rPr lang="en-GB" dirty="0"/>
            </a:br>
            <a:r>
              <a:rPr lang="en-GB" dirty="0"/>
              <a:t>	&amp;:not(:last-child) {</a:t>
            </a:r>
          </a:p>
          <a:p>
            <a:r>
              <a:rPr lang="en-GB" dirty="0"/>
              <a:t>		margin-right: 1.5rem;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&amp;__link {</a:t>
            </a:r>
          </a:p>
          <a:p>
            <a:r>
              <a:rPr lang="en-GB" dirty="0"/>
              <a:t>	&amp;:link,</a:t>
            </a:r>
          </a:p>
          <a:p>
            <a:r>
              <a:rPr lang="en-GB" dirty="0"/>
              <a:t>	&amp;:visited {</a:t>
            </a:r>
          </a:p>
          <a:p>
            <a:r>
              <a:rPr lang="en-GB" dirty="0"/>
              <a:t>		</a:t>
            </a:r>
            <a:r>
              <a:rPr lang="en-GB" dirty="0" err="1"/>
              <a:t>color</a:t>
            </a:r>
            <a:r>
              <a:rPr lang="en-GB" dirty="0"/>
              <a:t>: $color-grey-light-1;</a:t>
            </a:r>
          </a:p>
          <a:p>
            <a:r>
              <a:rPr lang="en-GB" dirty="0"/>
              <a:t>		background-</a:t>
            </a:r>
            <a:r>
              <a:rPr lang="en-GB" dirty="0" err="1"/>
              <a:t>color</a:t>
            </a:r>
            <a:r>
              <a:rPr lang="en-GB" dirty="0"/>
              <a:t>: $color-grey-dark-3;</a:t>
            </a:r>
          </a:p>
          <a:p>
            <a:r>
              <a:rPr lang="en-GB" dirty="0"/>
              <a:t>		text-decoration: none;</a:t>
            </a:r>
          </a:p>
          <a:p>
            <a:r>
              <a:rPr lang="en-GB" dirty="0"/>
              <a:t>		text-transform: uppercase;</a:t>
            </a:r>
          </a:p>
          <a:p>
            <a:r>
              <a:rPr lang="en-GB" dirty="0"/>
              <a:t>		display: inline-block;</a:t>
            </a:r>
          </a:p>
          <a:p>
            <a:r>
              <a:rPr lang="en-GB" dirty="0"/>
              <a:t>		transition: all .2s;</a:t>
            </a:r>
          </a:p>
          <a:p>
            <a:r>
              <a:rPr lang="en-GB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8A2ACC-E885-5141-A9B5-25B8E70BD299}"/>
              </a:ext>
            </a:extLst>
          </p:cNvPr>
          <p:cNvSpPr txBox="1"/>
          <p:nvPr/>
        </p:nvSpPr>
        <p:spPr>
          <a:xfrm>
            <a:off x="7933038" y="1692876"/>
            <a:ext cx="32127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&amp;:hover,</a:t>
            </a:r>
          </a:p>
          <a:p>
            <a:r>
              <a:rPr lang="en-GB" dirty="0"/>
              <a:t>&amp;:active {</a:t>
            </a:r>
          </a:p>
          <a:p>
            <a:r>
              <a:rPr lang="en-GB" dirty="0"/>
              <a:t>	</a:t>
            </a:r>
            <a:r>
              <a:rPr lang="en-GB" dirty="0" err="1"/>
              <a:t>color</a:t>
            </a:r>
            <a:r>
              <a:rPr lang="en-GB" dirty="0"/>
              <a:t>: $</a:t>
            </a:r>
            <a:r>
              <a:rPr lang="en-GB" dirty="0" err="1"/>
              <a:t>color</a:t>
            </a:r>
            <a:r>
              <a:rPr lang="en-GB" dirty="0"/>
              <a:t>-primary;</a:t>
            </a:r>
          </a:p>
          <a:p>
            <a:r>
              <a:rPr lang="en-GB" dirty="0"/>
              <a:t>	box-shadow: 0 1rem 			2rem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			black, .4);</a:t>
            </a:r>
          </a:p>
          <a:p>
            <a:r>
              <a:rPr lang="en-GB" dirty="0"/>
              <a:t>	transform: rotate(5deg) 		scale(1.3);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4D31848-D05F-1140-AC16-1CFE6C11FE85}"/>
              </a:ext>
            </a:extLst>
          </p:cNvPr>
          <p:cNvCxnSpPr>
            <a:cxnSpLocks/>
          </p:cNvCxnSpPr>
          <p:nvPr/>
        </p:nvCxnSpPr>
        <p:spPr>
          <a:xfrm>
            <a:off x="6351373" y="4333461"/>
            <a:ext cx="0" cy="15854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088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F66CF-1833-3F40-B21B-1169DC24A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 Strategies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31EFDD5-F269-B34F-A119-ADD8FEBFD315}"/>
              </a:ext>
            </a:extLst>
          </p:cNvPr>
          <p:cNvCxnSpPr/>
          <p:nvPr/>
        </p:nvCxnSpPr>
        <p:spPr>
          <a:xfrm>
            <a:off x="1818861" y="3528388"/>
            <a:ext cx="89452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9D914DF-3A21-7B44-99A8-BDF319DFC9EC}"/>
              </a:ext>
            </a:extLst>
          </p:cNvPr>
          <p:cNvCxnSpPr/>
          <p:nvPr/>
        </p:nvCxnSpPr>
        <p:spPr>
          <a:xfrm>
            <a:off x="1818861" y="3528388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AD8F66-D869-B942-B2C6-1BAFF7E7460E}"/>
              </a:ext>
            </a:extLst>
          </p:cNvPr>
          <p:cNvCxnSpPr>
            <a:cxnSpLocks/>
          </p:cNvCxnSpPr>
          <p:nvPr/>
        </p:nvCxnSpPr>
        <p:spPr>
          <a:xfrm>
            <a:off x="10777308" y="3538329"/>
            <a:ext cx="0" cy="152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EEC2792-DA29-FA45-A46C-8FE0245E45C1}"/>
              </a:ext>
            </a:extLst>
          </p:cNvPr>
          <p:cNvCxnSpPr/>
          <p:nvPr/>
        </p:nvCxnSpPr>
        <p:spPr>
          <a:xfrm>
            <a:off x="3819938" y="3541642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007277-C5EA-0E40-8555-7D2145F7DFFE}"/>
              </a:ext>
            </a:extLst>
          </p:cNvPr>
          <p:cNvCxnSpPr/>
          <p:nvPr/>
        </p:nvCxnSpPr>
        <p:spPr>
          <a:xfrm>
            <a:off x="5642110" y="3535018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4E04D44-0E5A-5E48-B974-EFCDF65812F0}"/>
              </a:ext>
            </a:extLst>
          </p:cNvPr>
          <p:cNvCxnSpPr/>
          <p:nvPr/>
        </p:nvCxnSpPr>
        <p:spPr>
          <a:xfrm>
            <a:off x="7709444" y="3515140"/>
            <a:ext cx="0" cy="168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B21309E-C090-9646-8C12-FEBF96F6EDAB}"/>
              </a:ext>
            </a:extLst>
          </p:cNvPr>
          <p:cNvSpPr txBox="1"/>
          <p:nvPr/>
        </p:nvSpPr>
        <p:spPr>
          <a:xfrm>
            <a:off x="1674745" y="3710607"/>
            <a:ext cx="501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0px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E1D31D-B9F3-164D-8BEF-778D556FA48B}"/>
              </a:ext>
            </a:extLst>
          </p:cNvPr>
          <p:cNvSpPr txBox="1"/>
          <p:nvPr/>
        </p:nvSpPr>
        <p:spPr>
          <a:xfrm>
            <a:off x="3628610" y="3733799"/>
            <a:ext cx="655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600px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B53B82-4350-1C47-8462-B0BAA4B19429}"/>
              </a:ext>
            </a:extLst>
          </p:cNvPr>
          <p:cNvSpPr txBox="1"/>
          <p:nvPr/>
        </p:nvSpPr>
        <p:spPr>
          <a:xfrm>
            <a:off x="5408127" y="3733799"/>
            <a:ext cx="655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900px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E391B4-E3EB-5545-9589-A30F0AB93852}"/>
              </a:ext>
            </a:extLst>
          </p:cNvPr>
          <p:cNvSpPr txBox="1"/>
          <p:nvPr/>
        </p:nvSpPr>
        <p:spPr>
          <a:xfrm>
            <a:off x="7461379" y="3710607"/>
            <a:ext cx="758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1200px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9AE81B-EB0A-DC46-AC81-BF3399DA274B}"/>
              </a:ext>
            </a:extLst>
          </p:cNvPr>
          <p:cNvSpPr txBox="1"/>
          <p:nvPr/>
        </p:nvSpPr>
        <p:spPr>
          <a:xfrm>
            <a:off x="10613611" y="3636068"/>
            <a:ext cx="758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∞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91C729-6238-004A-928B-8293A0C1A267}"/>
              </a:ext>
            </a:extLst>
          </p:cNvPr>
          <p:cNvSpPr txBox="1"/>
          <p:nvPr/>
        </p:nvSpPr>
        <p:spPr>
          <a:xfrm>
            <a:off x="9195735" y="2690189"/>
            <a:ext cx="2007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DESKTOP FIRST</a:t>
            </a:r>
          </a:p>
          <a:p>
            <a:r>
              <a:rPr lang="en-US" sz="1400" dirty="0"/>
              <a:t>Initial code goes here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A726EF-399C-694E-B122-E867E2E611F3}"/>
              </a:ext>
            </a:extLst>
          </p:cNvPr>
          <p:cNvSpPr txBox="1"/>
          <p:nvPr/>
        </p:nvSpPr>
        <p:spPr>
          <a:xfrm>
            <a:off x="1172818" y="4108173"/>
            <a:ext cx="2007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MOBILE FIRST</a:t>
            </a:r>
          </a:p>
          <a:p>
            <a:r>
              <a:rPr lang="en-US" sz="1400" dirty="0"/>
              <a:t>Initial code goes here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15AE30-4432-4546-BB69-BE2F44121893}"/>
              </a:ext>
            </a:extLst>
          </p:cNvPr>
          <p:cNvCxnSpPr/>
          <p:nvPr/>
        </p:nvCxnSpPr>
        <p:spPr>
          <a:xfrm>
            <a:off x="7709444" y="1838737"/>
            <a:ext cx="0" cy="16764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B93F841-120B-C84B-9C9F-AFAD6D2C5513}"/>
              </a:ext>
            </a:extLst>
          </p:cNvPr>
          <p:cNvCxnSpPr/>
          <p:nvPr/>
        </p:nvCxnSpPr>
        <p:spPr>
          <a:xfrm flipH="1">
            <a:off x="1749287" y="1838737"/>
            <a:ext cx="59601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B5E90DE-3033-D441-8E9C-7E87CD7C8307}"/>
              </a:ext>
            </a:extLst>
          </p:cNvPr>
          <p:cNvCxnSpPr>
            <a:cxnSpLocks/>
          </p:cNvCxnSpPr>
          <p:nvPr/>
        </p:nvCxnSpPr>
        <p:spPr>
          <a:xfrm flipV="1">
            <a:off x="5642110" y="2425145"/>
            <a:ext cx="0" cy="10899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1D4DDF3-C337-C24F-84A3-E4761A1A3128}"/>
              </a:ext>
            </a:extLst>
          </p:cNvPr>
          <p:cNvCxnSpPr/>
          <p:nvPr/>
        </p:nvCxnSpPr>
        <p:spPr>
          <a:xfrm flipH="1">
            <a:off x="1749287" y="2425145"/>
            <a:ext cx="38928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A3CC6B6-810B-1245-A2A0-C51B4A75CEEC}"/>
              </a:ext>
            </a:extLst>
          </p:cNvPr>
          <p:cNvCxnSpPr/>
          <p:nvPr/>
        </p:nvCxnSpPr>
        <p:spPr>
          <a:xfrm flipV="1">
            <a:off x="3819938" y="3019838"/>
            <a:ext cx="0" cy="495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D3C5C7-5D3C-F74D-9083-35316A278D9A}"/>
              </a:ext>
            </a:extLst>
          </p:cNvPr>
          <p:cNvCxnSpPr/>
          <p:nvPr/>
        </p:nvCxnSpPr>
        <p:spPr>
          <a:xfrm flipH="1">
            <a:off x="1749287" y="3019838"/>
            <a:ext cx="20706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0058110-A465-BE43-BDCE-82D6E50BAA56}"/>
              </a:ext>
            </a:extLst>
          </p:cNvPr>
          <p:cNvSpPr txBox="1"/>
          <p:nvPr/>
        </p:nvSpPr>
        <p:spPr>
          <a:xfrm>
            <a:off x="5722632" y="1909194"/>
            <a:ext cx="19062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max-width: 1200px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671D83D-BC20-9F4C-929C-88C0F7CB092A}"/>
              </a:ext>
            </a:extLst>
          </p:cNvPr>
          <p:cNvSpPr txBox="1"/>
          <p:nvPr/>
        </p:nvSpPr>
        <p:spPr>
          <a:xfrm>
            <a:off x="3809372" y="2471218"/>
            <a:ext cx="1792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max-width: 900px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03AA327-EEC1-F943-8E48-353371379531}"/>
              </a:ext>
            </a:extLst>
          </p:cNvPr>
          <p:cNvSpPr txBox="1"/>
          <p:nvPr/>
        </p:nvSpPr>
        <p:spPr>
          <a:xfrm>
            <a:off x="2023517" y="3019838"/>
            <a:ext cx="1792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max-width: 600px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EC61F99-A3DF-7440-AEC4-45746214EFDF}"/>
              </a:ext>
            </a:extLst>
          </p:cNvPr>
          <p:cNvCxnSpPr>
            <a:cxnSpLocks/>
          </p:cNvCxnSpPr>
          <p:nvPr/>
        </p:nvCxnSpPr>
        <p:spPr>
          <a:xfrm>
            <a:off x="3815995" y="4036178"/>
            <a:ext cx="0" cy="19471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5C09C97-35E3-6847-95D8-38F80C12D0B3}"/>
              </a:ext>
            </a:extLst>
          </p:cNvPr>
          <p:cNvCxnSpPr/>
          <p:nvPr/>
        </p:nvCxnSpPr>
        <p:spPr>
          <a:xfrm>
            <a:off x="3815995" y="5983354"/>
            <a:ext cx="70772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BE7FAB-3278-224C-B462-78F22EE2AF47}"/>
              </a:ext>
            </a:extLst>
          </p:cNvPr>
          <p:cNvCxnSpPr>
            <a:cxnSpLocks/>
          </p:cNvCxnSpPr>
          <p:nvPr/>
        </p:nvCxnSpPr>
        <p:spPr>
          <a:xfrm>
            <a:off x="5659681" y="4036178"/>
            <a:ext cx="13072" cy="12945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CF2899A-B439-5B48-8D5A-AFA36E124493}"/>
              </a:ext>
            </a:extLst>
          </p:cNvPr>
          <p:cNvCxnSpPr>
            <a:cxnSpLocks/>
          </p:cNvCxnSpPr>
          <p:nvPr/>
        </p:nvCxnSpPr>
        <p:spPr>
          <a:xfrm>
            <a:off x="5672753" y="5330686"/>
            <a:ext cx="52205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44FDFBC-187E-A140-B5E4-D3B5E026BA9E}"/>
              </a:ext>
            </a:extLst>
          </p:cNvPr>
          <p:cNvCxnSpPr/>
          <p:nvPr/>
        </p:nvCxnSpPr>
        <p:spPr>
          <a:xfrm>
            <a:off x="7709444" y="4036178"/>
            <a:ext cx="0" cy="647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27F2D00C-1753-744A-9081-1BA2EF91172E}"/>
              </a:ext>
            </a:extLst>
          </p:cNvPr>
          <p:cNvCxnSpPr>
            <a:cxnSpLocks/>
          </p:cNvCxnSpPr>
          <p:nvPr/>
        </p:nvCxnSpPr>
        <p:spPr>
          <a:xfrm>
            <a:off x="7709444" y="4683432"/>
            <a:ext cx="31838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294D721B-4851-8041-BE2E-0AE460EF2017}"/>
              </a:ext>
            </a:extLst>
          </p:cNvPr>
          <p:cNvSpPr txBox="1"/>
          <p:nvPr/>
        </p:nvSpPr>
        <p:spPr>
          <a:xfrm>
            <a:off x="7709444" y="4337992"/>
            <a:ext cx="18485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min-width: 1200px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C09880-A27A-C94D-A2A3-06D2DA8A197C}"/>
              </a:ext>
            </a:extLst>
          </p:cNvPr>
          <p:cNvSpPr txBox="1"/>
          <p:nvPr/>
        </p:nvSpPr>
        <p:spPr>
          <a:xfrm>
            <a:off x="5714134" y="4943560"/>
            <a:ext cx="17347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min-width: 900px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FDAF9DF-09A0-7743-B3BF-A7E29FE3AEA6}"/>
              </a:ext>
            </a:extLst>
          </p:cNvPr>
          <p:cNvSpPr txBox="1"/>
          <p:nvPr/>
        </p:nvSpPr>
        <p:spPr>
          <a:xfrm>
            <a:off x="3876989" y="5644800"/>
            <a:ext cx="17347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min-width: 600px</a:t>
            </a:r>
          </a:p>
        </p:txBody>
      </p:sp>
    </p:spTree>
    <p:extLst>
      <p:ext uri="{BB962C8B-B14F-4D97-AF65-F5344CB8AC3E}">
        <p14:creationId xmlns:p14="http://schemas.microsoft.com/office/powerpoint/2010/main" val="21736136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DD13E-3317-2C4D-BE6F-7A8237131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 – media queries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1DD74C-DC8B-A349-AA9E-609FD793C607}"/>
              </a:ext>
            </a:extLst>
          </p:cNvPr>
          <p:cNvSpPr txBox="1"/>
          <p:nvPr/>
        </p:nvSpPr>
        <p:spPr>
          <a:xfrm>
            <a:off x="1689652" y="1659835"/>
            <a:ext cx="927320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mixin</a:t>
            </a:r>
            <a:r>
              <a:rPr lang="en-GB" dirty="0"/>
              <a:t> respond($breakpoint) {</a:t>
            </a:r>
          </a:p>
          <a:p>
            <a:r>
              <a:rPr lang="en-GB" dirty="0"/>
              <a:t>	@if $breakpoint == phone {</a:t>
            </a:r>
          </a:p>
          <a:p>
            <a:r>
              <a:rPr lang="en-GB" dirty="0"/>
              <a:t>		@media only screen and (max-width: 37.5em) { @content }; //600px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	@if $breakpoint == tab-port {</a:t>
            </a:r>
          </a:p>
          <a:p>
            <a:r>
              <a:rPr lang="en-GB" dirty="0"/>
              <a:t>		@media only screen and (max-width: 56.25em) { @content }; //900px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	@if $breakpoint == tab-land {</a:t>
            </a:r>
          </a:p>
          <a:p>
            <a:r>
              <a:rPr lang="en-GB" dirty="0"/>
              <a:t>		@media only screen and (max-width: 75em) { @content }; //1200px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	@if $breakpoint == big-desktop {</a:t>
            </a:r>
          </a:p>
          <a:p>
            <a:r>
              <a:rPr lang="en-GB" dirty="0"/>
              <a:t>		@media only screen and (min-width: 112.5em) { @content }; //1800px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US" dirty="0"/>
          </a:p>
          <a:p>
            <a:r>
              <a:rPr lang="en-US" dirty="0"/>
              <a:t>Use @content to pass block of code to a </a:t>
            </a:r>
            <a:r>
              <a:rPr lang="en-US" dirty="0" err="1"/>
              <a:t>mixin</a:t>
            </a:r>
            <a:endParaRPr lang="en-US" dirty="0"/>
          </a:p>
          <a:p>
            <a:r>
              <a:rPr lang="en-US" dirty="0"/>
              <a:t>N.B. ‘rem’s don’t work in media queries in some browsers, so use ‘</a:t>
            </a:r>
            <a:r>
              <a:rPr lang="en-US" dirty="0" err="1"/>
              <a:t>em</a:t>
            </a:r>
            <a:r>
              <a:rPr lang="en-U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695490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DD13E-3317-2C4D-BE6F-7A8237131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 – media queries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1DD74C-DC8B-A349-AA9E-609FD793C607}"/>
              </a:ext>
            </a:extLst>
          </p:cNvPr>
          <p:cNvSpPr txBox="1"/>
          <p:nvPr/>
        </p:nvSpPr>
        <p:spPr>
          <a:xfrm>
            <a:off x="1699592" y="1967948"/>
            <a:ext cx="92732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Media queries don’t add any importance or specificity to selectors, so code order matters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put media queries at the end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Should ideally put breakpoints where design starts to look odd, otherwise use the most used </a:t>
            </a:r>
            <a:r>
              <a:rPr lang="en-US" dirty="0" err="1"/>
              <a:t>screensizes</a:t>
            </a:r>
            <a:r>
              <a:rPr lang="en-US" dirty="0"/>
              <a:t> as breakpoints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Put largest size media queries first in a desktop first strategy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Put smallest size media queries first in a mobile first strategy</a:t>
            </a:r>
          </a:p>
        </p:txBody>
      </p:sp>
    </p:spTree>
    <p:extLst>
      <p:ext uri="{BB962C8B-B14F-4D97-AF65-F5344CB8AC3E}">
        <p14:creationId xmlns:p14="http://schemas.microsoft.com/office/powerpoint/2010/main" val="3432843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72EF5-9BDB-FD44-B544-C6986E9D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5BA95C-1465-ED46-8A7D-F28AF6141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4822" y="1767017"/>
            <a:ext cx="8932912" cy="368014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634B87-9D0B-6A46-9D89-903A3A54F738}"/>
              </a:ext>
            </a:extLst>
          </p:cNvPr>
          <p:cNvSpPr txBox="1"/>
          <p:nvPr/>
        </p:nvSpPr>
        <p:spPr>
          <a:xfrm>
            <a:off x="5208105" y="5528960"/>
            <a:ext cx="563487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clip-path: polygon(0 0, 100% 0, 100% 75vh, 0 100%);</a:t>
            </a:r>
          </a:p>
          <a:p>
            <a:r>
              <a:rPr lang="en-GB" dirty="0"/>
              <a:t>co-</a:t>
            </a:r>
            <a:r>
              <a:rPr lang="en-GB" dirty="0" err="1"/>
              <a:t>ords</a:t>
            </a:r>
            <a:r>
              <a:rPr lang="en-GB" dirty="0"/>
              <a:t> to show clockwise from top left </a:t>
            </a:r>
          </a:p>
          <a:p>
            <a:r>
              <a:rPr lang="en-GB" dirty="0"/>
              <a:t>(see https://</a:t>
            </a:r>
            <a:r>
              <a:rPr lang="en-GB" dirty="0" err="1"/>
              <a:t>bennettfeely.com</a:t>
            </a:r>
            <a:r>
              <a:rPr lang="en-GB" dirty="0"/>
              <a:t>/</a:t>
            </a:r>
            <a:r>
              <a:rPr lang="en-GB" dirty="0" err="1"/>
              <a:t>clippy</a:t>
            </a:r>
            <a:r>
              <a:rPr lang="en-GB" dirty="0"/>
              <a:t>/ </a:t>
            </a:r>
          </a:p>
          <a:p>
            <a:r>
              <a:rPr lang="en-GB" dirty="0"/>
              <a:t>for code for different polygon shapes)</a:t>
            </a:r>
          </a:p>
          <a:p>
            <a:endParaRPr lang="en-GB" dirty="0"/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E2ADC9B-6B3F-6F48-A5E2-B0F08C2198E0}"/>
              </a:ext>
            </a:extLst>
          </p:cNvPr>
          <p:cNvCxnSpPr/>
          <p:nvPr/>
        </p:nvCxnSpPr>
        <p:spPr>
          <a:xfrm flipV="1">
            <a:off x="8686800" y="4790661"/>
            <a:ext cx="417443" cy="7382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99AD1DD-522F-3D48-B2B7-3F7D7B8E1016}"/>
              </a:ext>
            </a:extLst>
          </p:cNvPr>
          <p:cNvSpPr txBox="1"/>
          <p:nvPr/>
        </p:nvSpPr>
        <p:spPr>
          <a:xfrm>
            <a:off x="1354581" y="289689"/>
            <a:ext cx="72100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background-image: </a:t>
            </a:r>
          </a:p>
          <a:p>
            <a:r>
              <a:rPr lang="en-GB" dirty="0"/>
              <a:t>	linear-gradient(to right bottom, </a:t>
            </a:r>
            <a:r>
              <a:rPr lang="en-GB" dirty="0" err="1"/>
              <a:t>rgba</a:t>
            </a:r>
            <a:r>
              <a:rPr lang="en-GB" dirty="0"/>
              <a:t>($start-</a:t>
            </a:r>
            <a:r>
              <a:rPr lang="en-GB" dirty="0" err="1"/>
              <a:t>color</a:t>
            </a:r>
            <a:r>
              <a:rPr lang="en-GB" dirty="0"/>
              <a:t>, 0.8), </a:t>
            </a:r>
            <a:r>
              <a:rPr lang="en-GB" dirty="0" err="1"/>
              <a:t>rgba</a:t>
            </a:r>
            <a:r>
              <a:rPr lang="en-GB" dirty="0"/>
              <a:t>($end-	</a:t>
            </a:r>
            <a:r>
              <a:rPr lang="en-GB" dirty="0" err="1"/>
              <a:t>color</a:t>
            </a:r>
            <a:r>
              <a:rPr lang="en-GB" dirty="0"/>
              <a:t>, 0.8)), </a:t>
            </a:r>
            <a:r>
              <a:rPr lang="en-GB" dirty="0" err="1"/>
              <a:t>url</a:t>
            </a:r>
            <a:r>
              <a:rPr lang="en-GB" dirty="0"/>
              <a:t>($image-</a:t>
            </a:r>
            <a:r>
              <a:rPr lang="en-GB" dirty="0" err="1"/>
              <a:t>url</a:t>
            </a:r>
            <a:r>
              <a:rPr lang="en-GB" dirty="0"/>
              <a:t>); /* two images on top of each other */</a:t>
            </a:r>
          </a:p>
          <a:p>
            <a:r>
              <a:rPr lang="en-GB" dirty="0"/>
              <a:t>background-size: cover; /* fits element inside width of the box */</a:t>
            </a:r>
          </a:p>
          <a:p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7C32CB-8E13-6143-874D-DB92A64AA07A}"/>
              </a:ext>
            </a:extLst>
          </p:cNvPr>
          <p:cNvCxnSpPr/>
          <p:nvPr/>
        </p:nvCxnSpPr>
        <p:spPr>
          <a:xfrm>
            <a:off x="3170582" y="1570383"/>
            <a:ext cx="357809" cy="9243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8129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72EF5-9BDB-FD44-B544-C6986E9D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Heading primary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5BA95C-1465-ED46-8A7D-F28AF6141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4822" y="1767017"/>
            <a:ext cx="8932912" cy="3680145"/>
          </a:xfr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E2ADC9B-6B3F-6F48-A5E2-B0F08C2198E0}"/>
              </a:ext>
            </a:extLst>
          </p:cNvPr>
          <p:cNvCxnSpPr>
            <a:cxnSpLocks/>
          </p:cNvCxnSpPr>
          <p:nvPr/>
        </p:nvCxnSpPr>
        <p:spPr>
          <a:xfrm flipV="1">
            <a:off x="9782721" y="2445026"/>
            <a:ext cx="414827" cy="33662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7C32CB-8E13-6143-874D-DB92A64AA07A}"/>
              </a:ext>
            </a:extLst>
          </p:cNvPr>
          <p:cNvCxnSpPr>
            <a:cxnSpLocks/>
          </p:cNvCxnSpPr>
          <p:nvPr/>
        </p:nvCxnSpPr>
        <p:spPr>
          <a:xfrm>
            <a:off x="5235811" y="1767017"/>
            <a:ext cx="379798" cy="9861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2F56C6C-75EA-DA4E-8B16-640E5CC18AB2}"/>
              </a:ext>
            </a:extLst>
          </p:cNvPr>
          <p:cNvSpPr txBox="1"/>
          <p:nvPr/>
        </p:nvSpPr>
        <p:spPr>
          <a:xfrm>
            <a:off x="1463911" y="565922"/>
            <a:ext cx="75438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@keyframes </a:t>
            </a:r>
            <a:r>
              <a:rPr lang="en-GB" dirty="0" err="1"/>
              <a:t>moveInLeft</a:t>
            </a:r>
            <a:r>
              <a:rPr lang="en-GB" dirty="0"/>
              <a:t> {</a:t>
            </a:r>
          </a:p>
          <a:p>
            <a:r>
              <a:rPr lang="en-GB" dirty="0"/>
              <a:t>	0% {</a:t>
            </a:r>
          </a:p>
          <a:p>
            <a:r>
              <a:rPr lang="en-GB" dirty="0"/>
              <a:t>		opacity: 0; /* invisible */</a:t>
            </a:r>
          </a:p>
          <a:p>
            <a:r>
              <a:rPr lang="en-GB" dirty="0"/>
              <a:t>		transform: </a:t>
            </a:r>
            <a:r>
              <a:rPr lang="en-GB" dirty="0" err="1"/>
              <a:t>translateX</a:t>
            </a:r>
            <a:r>
              <a:rPr lang="en-GB" dirty="0"/>
              <a:t>(-10rem); /* change x starting position */</a:t>
            </a:r>
          </a:p>
          <a:p>
            <a:r>
              <a:rPr lang="en-GB" dirty="0"/>
              <a:t>	}</a:t>
            </a:r>
          </a:p>
          <a:p>
            <a:br>
              <a:rPr lang="en-GB" dirty="0"/>
            </a:br>
            <a:r>
              <a:rPr lang="en-GB" dirty="0"/>
              <a:t>	80% {</a:t>
            </a:r>
          </a:p>
          <a:p>
            <a:r>
              <a:rPr lang="en-GB" dirty="0"/>
              <a:t>		transform: </a:t>
            </a:r>
            <a:r>
              <a:rPr lang="en-GB" dirty="0" err="1"/>
              <a:t>translateX</a:t>
            </a:r>
            <a:r>
              <a:rPr lang="en-GB" dirty="0"/>
              <a:t>(1rem);</a:t>
            </a:r>
          </a:p>
          <a:p>
            <a:r>
              <a:rPr lang="en-GB" dirty="0"/>
              <a:t>	}</a:t>
            </a:r>
          </a:p>
          <a:p>
            <a:br>
              <a:rPr lang="en-GB" dirty="0"/>
            </a:br>
            <a:r>
              <a:rPr lang="en-GB" dirty="0"/>
              <a:t>	100% {</a:t>
            </a:r>
          </a:p>
          <a:p>
            <a:r>
              <a:rPr lang="en-GB" dirty="0"/>
              <a:t>		opacity: 1;</a:t>
            </a:r>
          </a:p>
          <a:p>
            <a:r>
              <a:rPr lang="en-GB" dirty="0"/>
              <a:t>		transform: translate(0);</a:t>
            </a:r>
          </a:p>
          <a:p>
            <a:r>
              <a:rPr lang="en-GB" dirty="0"/>
              <a:t>	}</a:t>
            </a:r>
          </a:p>
          <a:p>
            <a:r>
              <a:rPr lang="en-GB" dirty="0"/>
              <a:t>}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&amp;--main {</a:t>
            </a:r>
          </a:p>
          <a:p>
            <a:r>
              <a:rPr lang="en-GB" dirty="0"/>
              <a:t>	animation-name: </a:t>
            </a:r>
            <a:r>
              <a:rPr lang="en-GB" dirty="0" err="1"/>
              <a:t>moveInLeft</a:t>
            </a:r>
            <a:r>
              <a:rPr lang="en-GB" dirty="0"/>
              <a:t>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A5B65C-B342-244F-80D4-8D38270FEAFA}"/>
              </a:ext>
            </a:extLst>
          </p:cNvPr>
          <p:cNvSpPr txBox="1"/>
          <p:nvPr/>
        </p:nvSpPr>
        <p:spPr>
          <a:xfrm>
            <a:off x="7732643" y="5811317"/>
            <a:ext cx="365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Under the hood this is a checkbox</a:t>
            </a:r>
          </a:p>
        </p:txBody>
      </p:sp>
    </p:spTree>
    <p:extLst>
      <p:ext uri="{BB962C8B-B14F-4D97-AF65-F5344CB8AC3E}">
        <p14:creationId xmlns:p14="http://schemas.microsoft.com/office/powerpoint/2010/main" val="358106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57124-4ADD-7A47-90D4-5609AE6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Heading Secondary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A9B151-5279-C349-B2A1-1529D6CCA6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2867" y="3360469"/>
            <a:ext cx="7796212" cy="318574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10FB36-0B80-1A47-8D8B-87F7F8C2D781}"/>
              </a:ext>
            </a:extLst>
          </p:cNvPr>
          <p:cNvSpPr txBox="1"/>
          <p:nvPr/>
        </p:nvSpPr>
        <p:spPr>
          <a:xfrm>
            <a:off x="1594022" y="1885285"/>
            <a:ext cx="60965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&amp;:hover {</a:t>
            </a:r>
          </a:p>
          <a:p>
            <a:r>
              <a:rPr lang="en-GB" dirty="0"/>
              <a:t>	transform: </a:t>
            </a:r>
            <a:r>
              <a:rPr lang="en-GB" dirty="0" err="1"/>
              <a:t>skewY</a:t>
            </a:r>
            <a:r>
              <a:rPr lang="en-GB" dirty="0"/>
              <a:t>(2deg) </a:t>
            </a:r>
            <a:r>
              <a:rPr lang="en-GB" dirty="0" err="1"/>
              <a:t>skewX</a:t>
            </a:r>
            <a:r>
              <a:rPr lang="en-GB" dirty="0"/>
              <a:t>(15deg) scale(1.1);</a:t>
            </a:r>
          </a:p>
          <a:p>
            <a:r>
              <a:rPr lang="en-GB" dirty="0"/>
              <a:t>	text-shadow: .5rem 1rem 2rem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.2);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0C86B07-3B55-FE40-9EA8-FD2F09DA61FD}"/>
              </a:ext>
            </a:extLst>
          </p:cNvPr>
          <p:cNvCxnSpPr/>
          <p:nvPr/>
        </p:nvCxnSpPr>
        <p:spPr>
          <a:xfrm>
            <a:off x="4642292" y="2792627"/>
            <a:ext cx="831751" cy="8649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8922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D5B6D-C225-A84B-91C5-48F07B00A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1E3A59-D64C-744E-AEAA-4CE1C20CD7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1458814"/>
            <a:ext cx="7796212" cy="318317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F6A64F-20D7-134C-A77D-007C79486911}"/>
              </a:ext>
            </a:extLst>
          </p:cNvPr>
          <p:cNvSpPr txBox="1"/>
          <p:nvPr/>
        </p:nvSpPr>
        <p:spPr>
          <a:xfrm>
            <a:off x="1227851" y="4513609"/>
            <a:ext cx="995240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&amp;:hover {</a:t>
            </a:r>
          </a:p>
          <a:p>
            <a:r>
              <a:rPr lang="en-GB" dirty="0"/>
              <a:t>	outline: 1.5rem solid $</a:t>
            </a:r>
            <a:r>
              <a:rPr lang="en-GB" dirty="0" err="1"/>
              <a:t>color</a:t>
            </a:r>
            <a:r>
              <a:rPr lang="en-GB" dirty="0"/>
              <a:t>-primary; </a:t>
            </a:r>
          </a:p>
          <a:p>
            <a:r>
              <a:rPr lang="en-GB" dirty="0"/>
              <a:t>		//like border but allows an offset to be specified which allows a gap between the border</a:t>
            </a:r>
          </a:p>
          <a:p>
            <a:r>
              <a:rPr lang="en-GB" dirty="0"/>
              <a:t>	transform: scale(1.05) </a:t>
            </a:r>
            <a:r>
              <a:rPr lang="en-GB" dirty="0" err="1"/>
              <a:t>translateY</a:t>
            </a:r>
            <a:r>
              <a:rPr lang="en-GB" dirty="0"/>
              <a:t>(-.5rem);</a:t>
            </a:r>
          </a:p>
          <a:p>
            <a:r>
              <a:rPr lang="en-GB" dirty="0"/>
              <a:t>	box-shadow: 0 2.5rem 4rem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.5); </a:t>
            </a:r>
          </a:p>
          <a:p>
            <a:r>
              <a:rPr lang="en-GB" dirty="0"/>
              <a:t>	z-index: 20; </a:t>
            </a:r>
          </a:p>
          <a:p>
            <a:r>
              <a:rPr lang="en-GB" dirty="0"/>
              <a:t>	//by setting the z-index higher than those set above, it forces the image to appear on top 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B55F320-D1F3-DF4E-A5BB-4A283435B149}"/>
              </a:ext>
            </a:extLst>
          </p:cNvPr>
          <p:cNvCxnSpPr/>
          <p:nvPr/>
        </p:nvCxnSpPr>
        <p:spPr>
          <a:xfrm flipV="1">
            <a:off x="6895070" y="3954162"/>
            <a:ext cx="444844" cy="9885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872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D6F23-8E27-164E-87DA-EB9ABA09E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box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E7B658-C872-264D-BA3A-CCA5881A8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420127"/>
            <a:ext cx="7796212" cy="3190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4678F8-EC04-8C4D-A8B8-8883413932F2}"/>
              </a:ext>
            </a:extLst>
          </p:cNvPr>
          <p:cNvSpPr txBox="1"/>
          <p:nvPr/>
        </p:nvSpPr>
        <p:spPr>
          <a:xfrm>
            <a:off x="1668163" y="1124248"/>
            <a:ext cx="595547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.feature-box {</a:t>
            </a:r>
          </a:p>
          <a:p>
            <a:r>
              <a:rPr lang="en-GB" dirty="0"/>
              <a:t>	border-radius: $default-border-radius;</a:t>
            </a:r>
          </a:p>
          <a:p>
            <a:r>
              <a:rPr lang="en-GB" dirty="0"/>
              <a:t>	box-shadow: 0 1.5rem 4rem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.15);</a:t>
            </a:r>
          </a:p>
          <a:p>
            <a:r>
              <a:rPr lang="en-GB" dirty="0"/>
              <a:t>	transition: transform .3s;</a:t>
            </a:r>
          </a:p>
          <a:p>
            <a:endParaRPr lang="en-GB" dirty="0"/>
          </a:p>
          <a:p>
            <a:r>
              <a:rPr lang="en-GB" dirty="0"/>
              <a:t>&amp;:hover {</a:t>
            </a:r>
          </a:p>
          <a:p>
            <a:r>
              <a:rPr lang="en-GB" dirty="0"/>
              <a:t>	transform: </a:t>
            </a:r>
            <a:r>
              <a:rPr lang="en-GB" dirty="0" err="1"/>
              <a:t>translateY</a:t>
            </a:r>
            <a:r>
              <a:rPr lang="en-GB" dirty="0"/>
              <a:t>(-1.5rem) scale(1.03);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1961359-9EC5-4C49-BD7E-A4F5FDDFF8C7}"/>
              </a:ext>
            </a:extLst>
          </p:cNvPr>
          <p:cNvCxnSpPr/>
          <p:nvPr/>
        </p:nvCxnSpPr>
        <p:spPr>
          <a:xfrm>
            <a:off x="5140411" y="3188043"/>
            <a:ext cx="593124" cy="10503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140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97B-BE73-7445-8BAB-D7CEB0D05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478761"/>
            <a:ext cx="7958331" cy="1077229"/>
          </a:xfrm>
        </p:spPr>
        <p:txBody>
          <a:bodyPr/>
          <a:lstStyle/>
          <a:p>
            <a:r>
              <a:rPr lang="en-US" dirty="0"/>
              <a:t>Card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83BE1-EB9A-1347-98BF-CF5C6B1E9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376005"/>
            <a:ext cx="7796212" cy="33029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B353D2-B17E-BF41-A88C-A3893A3CDA1D}"/>
              </a:ext>
            </a:extLst>
          </p:cNvPr>
          <p:cNvSpPr txBox="1"/>
          <p:nvPr/>
        </p:nvSpPr>
        <p:spPr>
          <a:xfrm>
            <a:off x="1112106" y="585633"/>
            <a:ext cx="984833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&amp;__side {</a:t>
            </a:r>
          </a:p>
          <a:p>
            <a:r>
              <a:rPr lang="en-GB" dirty="0"/>
              <a:t>	transition: all .8s ease;</a:t>
            </a:r>
          </a:p>
          <a:p>
            <a:r>
              <a:rPr lang="en-GB" dirty="0"/>
              <a:t>	position: absolute; // this has the effect of placing the front and back on top of each other</a:t>
            </a:r>
          </a:p>
          <a:p>
            <a:r>
              <a:rPr lang="en-GB" dirty="0"/>
              <a:t>	-</a:t>
            </a:r>
            <a:r>
              <a:rPr lang="en-GB" dirty="0" err="1"/>
              <a:t>webkit</a:t>
            </a:r>
            <a:r>
              <a:rPr lang="en-GB" dirty="0"/>
              <a:t>-</a:t>
            </a:r>
            <a:r>
              <a:rPr lang="en-GB" dirty="0" err="1"/>
              <a:t>backface</a:t>
            </a:r>
            <a:r>
              <a:rPr lang="en-GB" dirty="0"/>
              <a:t>-visibility: hidden;</a:t>
            </a:r>
          </a:p>
          <a:p>
            <a:r>
              <a:rPr lang="en-GB" dirty="0"/>
              <a:t>	</a:t>
            </a:r>
            <a:r>
              <a:rPr lang="en-GB" dirty="0" err="1"/>
              <a:t>backface</a:t>
            </a:r>
            <a:r>
              <a:rPr lang="en-GB" dirty="0"/>
              <a:t>-visibility: hidden; // hides the back part of the element as we have 2 elements on 			top of each other this has the effect of only showing one at once</a:t>
            </a:r>
          </a:p>
          <a:p>
            <a:r>
              <a:rPr lang="en-GB" dirty="0"/>
              <a:t>	border-radius: $default-border-radius;</a:t>
            </a:r>
          </a:p>
          <a:p>
            <a:r>
              <a:rPr lang="en-GB" dirty="0"/>
              <a:t>	overflow: hidden; // hides the part that overflows (ensures the image don't cover up the 			rounded border)</a:t>
            </a:r>
          </a:p>
          <a:p>
            <a:r>
              <a:rPr lang="en-GB" dirty="0"/>
              <a:t>	box-shadow: 0 1.5rem 4rem </a:t>
            </a:r>
            <a:r>
              <a:rPr lang="en-GB" dirty="0" err="1"/>
              <a:t>rgba</a:t>
            </a:r>
            <a:r>
              <a:rPr lang="en-GB" dirty="0"/>
              <a:t>($</a:t>
            </a:r>
            <a:r>
              <a:rPr lang="en-GB" dirty="0" err="1"/>
              <a:t>color</a:t>
            </a:r>
            <a:r>
              <a:rPr lang="en-GB" dirty="0"/>
              <a:t>-black, .15);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2C7B31-F834-414C-8010-5ABD7FE97C08}"/>
              </a:ext>
            </a:extLst>
          </p:cNvPr>
          <p:cNvCxnSpPr/>
          <p:nvPr/>
        </p:nvCxnSpPr>
        <p:spPr>
          <a:xfrm>
            <a:off x="4510216" y="3376005"/>
            <a:ext cx="0" cy="7140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0BCBA5-14DF-0A48-813E-D79B1BA398D3}"/>
              </a:ext>
            </a:extLst>
          </p:cNvPr>
          <p:cNvCxnSpPr/>
          <p:nvPr/>
        </p:nvCxnSpPr>
        <p:spPr>
          <a:xfrm>
            <a:off x="4502426" y="3376005"/>
            <a:ext cx="1351722" cy="6990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8060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97B-BE73-7445-8BAB-D7CEB0D05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478761"/>
            <a:ext cx="7958331" cy="1077229"/>
          </a:xfrm>
        </p:spPr>
        <p:txBody>
          <a:bodyPr/>
          <a:lstStyle/>
          <a:p>
            <a:r>
              <a:rPr lang="en-US" dirty="0"/>
              <a:t>Card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83BE1-EB9A-1347-98BF-CF5C6B1E9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793173"/>
            <a:ext cx="7019209" cy="297377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B353D2-B17E-BF41-A88C-A3893A3CDA1D}"/>
              </a:ext>
            </a:extLst>
          </p:cNvPr>
          <p:cNvSpPr txBox="1"/>
          <p:nvPr/>
        </p:nvSpPr>
        <p:spPr>
          <a:xfrm>
            <a:off x="1122045" y="0"/>
            <a:ext cx="984833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&amp;__picture {</a:t>
            </a:r>
          </a:p>
          <a:p>
            <a:r>
              <a:rPr lang="en-GB" dirty="0"/>
              <a:t>	background-size: cover; //scales the image as large as </a:t>
            </a:r>
            <a:r>
              <a:rPr lang="en-GB" dirty="0" err="1"/>
              <a:t>poss</a:t>
            </a:r>
            <a:r>
              <a:rPr lang="en-GB" dirty="0"/>
              <a:t> without stretching the image</a:t>
            </a:r>
          </a:p>
          <a:p>
            <a:r>
              <a:rPr lang="en-GB" dirty="0"/>
              <a:t>	height: 23rem;</a:t>
            </a:r>
          </a:p>
          <a:p>
            <a:r>
              <a:rPr lang="en-GB" dirty="0"/>
              <a:t>	background-blend-mode: screen; //how an element's background images should blend with 		each other and with the element's background </a:t>
            </a:r>
            <a:r>
              <a:rPr lang="en-GB" dirty="0" err="1"/>
              <a:t>color</a:t>
            </a:r>
            <a:endParaRPr lang="en-GB" dirty="0"/>
          </a:p>
          <a:p>
            <a:r>
              <a:rPr lang="en-GB" dirty="0"/>
              <a:t>	-</a:t>
            </a:r>
            <a:r>
              <a:rPr lang="en-GB" dirty="0" err="1"/>
              <a:t>webkit</a:t>
            </a:r>
            <a:r>
              <a:rPr lang="en-GB" dirty="0"/>
              <a:t>-clip-path: polygon(0 0, 100% 0, 100% 85%, 0 100%);</a:t>
            </a:r>
          </a:p>
          <a:p>
            <a:r>
              <a:rPr lang="en-GB" dirty="0"/>
              <a:t>	clip-path: polygon(0 0, 100% 0, 100% 85%, 0 100%);</a:t>
            </a:r>
          </a:p>
          <a:p>
            <a:r>
              <a:rPr lang="en-GB" dirty="0"/>
              <a:t>	border-top-left-radius: $default-border-radius; //clip-path has removed the border-radiuses 			set in the parent so need to re-add them</a:t>
            </a:r>
          </a:p>
          <a:p>
            <a:r>
              <a:rPr lang="en-GB" dirty="0"/>
              <a:t>	border-top-right-radius: $default-border-radius;</a:t>
            </a:r>
          </a:p>
          <a:p>
            <a:br>
              <a:rPr lang="en-GB" sz="800" dirty="0"/>
            </a:br>
            <a:r>
              <a:rPr lang="en-GB" dirty="0"/>
              <a:t>&amp;--1 {</a:t>
            </a:r>
          </a:p>
          <a:p>
            <a:r>
              <a:rPr lang="en-GB" dirty="0"/>
              <a:t>background-image: linear-gradient(to right, $</a:t>
            </a:r>
            <a:r>
              <a:rPr lang="en-GB" dirty="0" err="1"/>
              <a:t>color</a:t>
            </a:r>
            <a:r>
              <a:rPr lang="en-GB" dirty="0"/>
              <a:t>-secondary-light, $</a:t>
            </a:r>
            <a:r>
              <a:rPr lang="en-GB" dirty="0" err="1"/>
              <a:t>color</a:t>
            </a:r>
            <a:r>
              <a:rPr lang="en-GB" dirty="0"/>
              <a:t>-secondary-dark),</a:t>
            </a:r>
          </a:p>
          <a:p>
            <a:r>
              <a:rPr lang="en-GB" dirty="0" err="1"/>
              <a:t>url</a:t>
            </a:r>
            <a:r>
              <a:rPr lang="en-GB" dirty="0"/>
              <a:t>(../</a:t>
            </a:r>
            <a:r>
              <a:rPr lang="en-GB" dirty="0" err="1"/>
              <a:t>img</a:t>
            </a:r>
            <a:r>
              <a:rPr lang="en-GB" dirty="0"/>
              <a:t>/nat-5.jpg);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2C7B31-F834-414C-8010-5ABD7FE97C08}"/>
              </a:ext>
            </a:extLst>
          </p:cNvPr>
          <p:cNvCxnSpPr>
            <a:cxnSpLocks/>
          </p:cNvCxnSpPr>
          <p:nvPr/>
        </p:nvCxnSpPr>
        <p:spPr>
          <a:xfrm>
            <a:off x="4510216" y="3475396"/>
            <a:ext cx="0" cy="987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743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97B-BE73-7445-8BAB-D7CEB0D05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478761"/>
            <a:ext cx="7958331" cy="1077229"/>
          </a:xfrm>
        </p:spPr>
        <p:txBody>
          <a:bodyPr/>
          <a:lstStyle/>
          <a:p>
            <a:r>
              <a:rPr lang="en-US" dirty="0"/>
              <a:t>Card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83BE1-EB9A-1347-98BF-CF5C6B1E9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808" y="3682174"/>
            <a:ext cx="7257749" cy="30748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B353D2-B17E-BF41-A88C-A3893A3CDA1D}"/>
              </a:ext>
            </a:extLst>
          </p:cNvPr>
          <p:cNvSpPr txBox="1"/>
          <p:nvPr/>
        </p:nvSpPr>
        <p:spPr>
          <a:xfrm>
            <a:off x="1887358" y="435662"/>
            <a:ext cx="98483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&amp;--back {</a:t>
            </a:r>
          </a:p>
          <a:p>
            <a:r>
              <a:rPr lang="en-GB" dirty="0"/>
              <a:t>	transform: </a:t>
            </a:r>
            <a:r>
              <a:rPr lang="en-GB" dirty="0" err="1"/>
              <a:t>rotateY</a:t>
            </a:r>
            <a:r>
              <a:rPr lang="en-GB" dirty="0"/>
              <a:t>(180deg);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&amp;:hover &amp;__side--front {</a:t>
            </a:r>
          </a:p>
          <a:p>
            <a:r>
              <a:rPr lang="en-GB" dirty="0"/>
              <a:t>	transform: </a:t>
            </a:r>
            <a:r>
              <a:rPr lang="en-GB" dirty="0" err="1"/>
              <a:t>rotateY</a:t>
            </a:r>
            <a:r>
              <a:rPr lang="en-GB" dirty="0"/>
              <a:t>(-180deg);</a:t>
            </a:r>
          </a:p>
          <a:p>
            <a:r>
              <a:rPr lang="en-GB" dirty="0"/>
              <a:t>}</a:t>
            </a:r>
          </a:p>
          <a:p>
            <a:br>
              <a:rPr lang="en-GB" dirty="0"/>
            </a:br>
            <a:r>
              <a:rPr lang="en-GB" dirty="0"/>
              <a:t>&amp;:hover &amp;__side--back {</a:t>
            </a:r>
          </a:p>
          <a:p>
            <a:r>
              <a:rPr lang="en-GB" dirty="0"/>
              <a:t>	transform: </a:t>
            </a:r>
            <a:r>
              <a:rPr lang="en-GB" dirty="0" err="1"/>
              <a:t>rotateY</a:t>
            </a:r>
            <a:r>
              <a:rPr lang="en-GB" dirty="0"/>
              <a:t>(0);</a:t>
            </a:r>
          </a:p>
          <a:p>
            <a:r>
              <a:rPr lang="en-GB" dirty="0"/>
              <a:t>}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2C7B31-F834-414C-8010-5ABD7FE97C08}"/>
              </a:ext>
            </a:extLst>
          </p:cNvPr>
          <p:cNvCxnSpPr>
            <a:cxnSpLocks/>
          </p:cNvCxnSpPr>
          <p:nvPr/>
        </p:nvCxnSpPr>
        <p:spPr>
          <a:xfrm>
            <a:off x="4510216" y="3376005"/>
            <a:ext cx="0" cy="987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3EAA428-A07D-F045-92EE-837E23B99D73}"/>
              </a:ext>
            </a:extLst>
          </p:cNvPr>
          <p:cNvCxnSpPr/>
          <p:nvPr/>
        </p:nvCxnSpPr>
        <p:spPr>
          <a:xfrm>
            <a:off x="4510216" y="3376005"/>
            <a:ext cx="1045758" cy="987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237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{E6B425E2-FE5A-864A-ABDC-72BF91B76797}tf16401378</Template>
  <TotalTime>226</TotalTime>
  <Words>238</Words>
  <Application>Microsoft Macintosh PowerPoint</Application>
  <PresentationFormat>Widescreen</PresentationFormat>
  <Paragraphs>245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MS Shell Dlg 2</vt:lpstr>
      <vt:lpstr>Wingdings</vt:lpstr>
      <vt:lpstr>Wingdings 3</vt:lpstr>
      <vt:lpstr>Madison</vt:lpstr>
      <vt:lpstr>CSS and SASS </vt:lpstr>
      <vt:lpstr>Header</vt:lpstr>
      <vt:lpstr>Heading primary</vt:lpstr>
      <vt:lpstr>Heading Secondary</vt:lpstr>
      <vt:lpstr>Composition</vt:lpstr>
      <vt:lpstr>Feature box</vt:lpstr>
      <vt:lpstr>Card</vt:lpstr>
      <vt:lpstr>Card</vt:lpstr>
      <vt:lpstr>Card</vt:lpstr>
      <vt:lpstr>Story</vt:lpstr>
      <vt:lpstr>Story</vt:lpstr>
      <vt:lpstr>Story</vt:lpstr>
      <vt:lpstr>Booking</vt:lpstr>
      <vt:lpstr>Booking</vt:lpstr>
      <vt:lpstr>Booking</vt:lpstr>
      <vt:lpstr>Footer</vt:lpstr>
      <vt:lpstr>Responsive Design Strategies</vt:lpstr>
      <vt:lpstr>Responsive design – media queries</vt:lpstr>
      <vt:lpstr>Responsive design – media queries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and SASS </dc:title>
  <dc:creator>Ruth Laird</dc:creator>
  <cp:lastModifiedBy>Ruth Laird</cp:lastModifiedBy>
  <cp:revision>28</cp:revision>
  <dcterms:created xsi:type="dcterms:W3CDTF">2019-01-04T08:57:26Z</dcterms:created>
  <dcterms:modified xsi:type="dcterms:W3CDTF">2019-01-04T12:44:16Z</dcterms:modified>
</cp:coreProperties>
</file>

<file path=docProps/thumbnail.jpeg>
</file>